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80" r:id="rId5"/>
  </p:sldMasterIdLst>
  <p:notesMasterIdLst>
    <p:notesMasterId r:id="rId27"/>
  </p:notesMasterIdLst>
  <p:handoutMasterIdLst>
    <p:handoutMasterId r:id="rId28"/>
  </p:handoutMasterIdLst>
  <p:sldIdLst>
    <p:sldId id="264" r:id="rId6"/>
    <p:sldId id="281" r:id="rId7"/>
    <p:sldId id="276" r:id="rId8"/>
    <p:sldId id="277" r:id="rId9"/>
    <p:sldId id="284" r:id="rId10"/>
    <p:sldId id="283" r:id="rId11"/>
    <p:sldId id="290" r:id="rId12"/>
    <p:sldId id="289" r:id="rId13"/>
    <p:sldId id="285" r:id="rId14"/>
    <p:sldId id="286" r:id="rId15"/>
    <p:sldId id="287" r:id="rId16"/>
    <p:sldId id="288" r:id="rId17"/>
    <p:sldId id="282" r:id="rId18"/>
    <p:sldId id="278" r:id="rId19"/>
    <p:sldId id="279" r:id="rId20"/>
    <p:sldId id="266" r:id="rId21"/>
    <p:sldId id="268" r:id="rId22"/>
    <p:sldId id="269" r:id="rId23"/>
    <p:sldId id="270" r:id="rId24"/>
    <p:sldId id="280" r:id="rId25"/>
    <p:sldId id="274" r:id="rId26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pPr algn="l" defTabSz="914400">
            <a:buNone/>
          </a:pPr>
          <a:r>
            <a:rPr lang="ru-RU" sz="2000" b="1" i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Этап 1</a:t>
          </a:r>
          <a:br>
            <a:rPr lang="ru-RU" sz="2000" b="1" i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1" i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Организационно- ознакомительный</a:t>
          </a:r>
          <a:br>
            <a:rPr lang="ru-RU" sz="1800" b="0" i="0" noProof="0" dirty="0">
              <a:latin typeface="Euphemia"/>
              <a:ea typeface="+mn-ea"/>
              <a:cs typeface="+mn-cs"/>
            </a:rPr>
          </a:b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pPr algn="l" defTabSz="914400">
            <a:buNone/>
          </a:pPr>
          <a:r>
            <a:rPr lang="ru-RU" sz="2000" b="1" i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Этап 2</a:t>
          </a:r>
          <a:br>
            <a:rPr lang="ru-RU" sz="2000" b="1" i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1" i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Основной</a:t>
          </a: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pPr algn="l" defTabSz="914400">
            <a:buNone/>
          </a:pPr>
          <a:r>
            <a:rPr lang="ru-RU" sz="2000" b="1" i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Этап 3</a:t>
          </a:r>
          <a:br>
            <a:rPr lang="ru-RU" sz="2000" b="1" i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1" i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Заключительный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/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5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/>
      <dgm:spPr/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5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/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/>
      <dgm:t>
        <a:bodyPr rtlCol="0"/>
        <a:lstStyle/>
        <a:p>
          <a:pPr rtl="0"/>
          <a:r>
            <a:rPr lang="ru"/>
            <a:t>Группа А</a:t>
          </a:r>
          <a:endParaRPr lang="en-US" dirty="0"/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ru"/>
            <a:t>Задача 1</a:t>
          </a:r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3EAD35F-38F2-4CB7-9A6D-B04FFD8A51FD}">
      <dgm:prSet phldrT="[Text]"/>
      <dgm:spPr/>
      <dgm:t>
        <a:bodyPr rtlCol="0"/>
        <a:lstStyle/>
        <a:p>
          <a:pPr rtl="0"/>
          <a:r>
            <a:rPr lang="ru"/>
            <a:t>Задача 2</a:t>
          </a:r>
          <a:endParaRPr lang="en-US" dirty="0"/>
        </a:p>
      </dgm:t>
    </dgm:pt>
    <dgm:pt modelId="{81FE7DB1-4BFC-4407-80A9-E5514E94C61D}" type="par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4B66B839-1910-459B-92B2-14846EBA7A70}" type="sib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ru"/>
            <a:t>Группа Б</a:t>
          </a:r>
          <a:endParaRPr lang="en-US" dirty="0"/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r>
            <a:rPr lang="ru"/>
            <a:t>Задача 1</a:t>
          </a:r>
          <a:endParaRPr lang="en-US" dirty="0"/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709ED9DC-E391-4C6C-B788-93F1C2EFB6FD}">
      <dgm:prSet phldrT="[Text]"/>
      <dgm:spPr/>
      <dgm:t>
        <a:bodyPr rtlCol="0"/>
        <a:lstStyle/>
        <a:p>
          <a:pPr rtl="0"/>
          <a:r>
            <a:rPr lang="ru"/>
            <a:t>Задача 2</a:t>
          </a:r>
          <a:endParaRPr lang="en-US" dirty="0"/>
        </a:p>
      </dgm:t>
    </dgm:pt>
    <dgm:pt modelId="{B5FA6CF0-E0A0-46A0-93C9-B722B31A8A9C}" type="par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F3C03C29-D7FF-4D61-8D75-8B75B2F589EC}" type="sib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ru"/>
            <a:t>Группа В</a:t>
          </a:r>
          <a:endParaRPr lang="en-US" dirty="0"/>
        </a:p>
      </dgm: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/>
      <dgm:t>
        <a:bodyPr rtlCol="0"/>
        <a:lstStyle/>
        <a:p>
          <a:pPr rtl="0"/>
          <a:r>
            <a:rPr lang="ru"/>
            <a:t>Задача 1</a:t>
          </a:r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3656B090-A676-4E00-8A74-815942300152}" type="presOf" srcId="{709ED9DC-E391-4C6C-B788-93F1C2EFB6FD}" destId="{782956A5-ADC8-4959-B856-589B9D9B9635}" srcOrd="0" destOrd="1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109ECBC1-64DC-48B7-847D-6354B293D099}" type="presOf" srcId="{33EAD35F-38F2-4CB7-9A6D-B04FFD8A51FD}" destId="{CD5F6E02-AD43-4E7A-935B-DDF5D6C74800}" srcOrd="0" destOrd="1" presId="urn:microsoft.com/office/officeart/2005/8/layout/vList2"/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664392" y="995467"/>
          <a:ext cx="1717719" cy="28582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377662" y="1849467"/>
          <a:ext cx="2580440" cy="226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Этап 1</a:t>
          </a:r>
          <a:br>
            <a:rPr lang="ru-RU" sz="2000" b="1" i="0" kern="120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1" i="0" kern="120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Организационно- ознакомительный</a:t>
          </a:r>
          <a:br>
            <a:rPr lang="ru-RU" sz="1800" b="0" i="0" kern="1200" noProof="0" dirty="0">
              <a:latin typeface="Euphemia"/>
              <a:ea typeface="+mn-ea"/>
              <a:cs typeface="+mn-cs"/>
            </a:rPr>
          </a:br>
          <a:endParaRPr lang="ru-RU" sz="1800" b="0" i="0" kern="1200" noProof="0" dirty="0">
            <a:latin typeface="Euphemia"/>
            <a:ea typeface="+mn-ea"/>
            <a:cs typeface="+mn-cs"/>
          </a:endParaRPr>
        </a:p>
      </dsp:txBody>
      <dsp:txXfrm>
        <a:off x="377662" y="1849467"/>
        <a:ext cx="2580440" cy="2261907"/>
      </dsp:txXfrm>
    </dsp:sp>
    <dsp:sp modelId="{B746139E-4627-4CCC-9299-5653D77ED24D}">
      <dsp:nvSpPr>
        <dsp:cNvPr id="0" name=""/>
        <dsp:cNvSpPr/>
      </dsp:nvSpPr>
      <dsp:spPr>
        <a:xfrm>
          <a:off x="2471227" y="785039"/>
          <a:ext cx="486875" cy="48687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3823355" y="213778"/>
          <a:ext cx="1717719" cy="285824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3536625" y="1067778"/>
          <a:ext cx="2580440" cy="226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Этап 2</a:t>
          </a:r>
          <a:br>
            <a:rPr lang="ru-RU" sz="2000" b="1" i="0" kern="120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1" i="0" kern="120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Основной</a:t>
          </a:r>
        </a:p>
      </dsp:txBody>
      <dsp:txXfrm>
        <a:off x="3536625" y="1067778"/>
        <a:ext cx="2580440" cy="2261907"/>
      </dsp:txXfrm>
    </dsp:sp>
    <dsp:sp modelId="{F6F2BEFC-1674-4E8D-98FF-DE4432BB887C}">
      <dsp:nvSpPr>
        <dsp:cNvPr id="0" name=""/>
        <dsp:cNvSpPr/>
      </dsp:nvSpPr>
      <dsp:spPr>
        <a:xfrm>
          <a:off x="5630190" y="3351"/>
          <a:ext cx="486875" cy="48687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6982319" y="-567910"/>
          <a:ext cx="1717719" cy="285824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6695589" y="286089"/>
          <a:ext cx="2580440" cy="226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Этап 3</a:t>
          </a:r>
          <a:br>
            <a:rPr lang="ru-RU" sz="2000" b="1" i="0" kern="120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1" i="0" kern="120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Заключительный</a:t>
          </a:r>
        </a:p>
      </dsp:txBody>
      <dsp:txXfrm>
        <a:off x="6695589" y="286089"/>
        <a:ext cx="2580440" cy="2261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29007"/>
          <a:ext cx="497681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rtlCol="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100" kern="1200"/>
            <a:t>Группа А</a:t>
          </a:r>
          <a:endParaRPr lang="en-US" sz="3100" kern="1200" dirty="0"/>
        </a:p>
      </dsp:txBody>
      <dsp:txXfrm>
        <a:off x="36296" y="65303"/>
        <a:ext cx="4904221" cy="670943"/>
      </dsp:txXfrm>
    </dsp:sp>
    <dsp:sp modelId="{CD5F6E02-AD43-4E7A-935B-DDF5D6C74800}">
      <dsp:nvSpPr>
        <dsp:cNvPr id="0" name=""/>
        <dsp:cNvSpPr/>
      </dsp:nvSpPr>
      <dsp:spPr>
        <a:xfrm>
          <a:off x="0" y="772542"/>
          <a:ext cx="4976813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39370" rIns="220472" bIns="39370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" sz="2400" kern="1200"/>
            <a:t>Задача 1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" sz="2400" kern="1200"/>
            <a:t>Задача 2</a:t>
          </a:r>
          <a:endParaRPr lang="en-US" sz="2400" kern="1200" dirty="0"/>
        </a:p>
      </dsp:txBody>
      <dsp:txXfrm>
        <a:off x="0" y="772542"/>
        <a:ext cx="4976813" cy="834210"/>
      </dsp:txXfrm>
    </dsp:sp>
    <dsp:sp modelId="{81203336-F3DE-4B3A-BCF4-0F68C23AC2BB}">
      <dsp:nvSpPr>
        <dsp:cNvPr id="0" name=""/>
        <dsp:cNvSpPr/>
      </dsp:nvSpPr>
      <dsp:spPr>
        <a:xfrm>
          <a:off x="0" y="1606752"/>
          <a:ext cx="497681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rtlCol="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100" kern="1200"/>
            <a:t>Группа Б</a:t>
          </a:r>
          <a:endParaRPr lang="en-US" sz="3100" kern="1200" dirty="0"/>
        </a:p>
      </dsp:txBody>
      <dsp:txXfrm>
        <a:off x="36296" y="1643048"/>
        <a:ext cx="4904221" cy="670943"/>
      </dsp:txXfrm>
    </dsp:sp>
    <dsp:sp modelId="{782956A5-ADC8-4959-B856-589B9D9B9635}">
      <dsp:nvSpPr>
        <dsp:cNvPr id="0" name=""/>
        <dsp:cNvSpPr/>
      </dsp:nvSpPr>
      <dsp:spPr>
        <a:xfrm>
          <a:off x="0" y="2350287"/>
          <a:ext cx="4976813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39370" rIns="220472" bIns="39370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" sz="2400" kern="1200"/>
            <a:t>Задача 1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" sz="2400" kern="1200"/>
            <a:t>Задача 2</a:t>
          </a:r>
          <a:endParaRPr lang="en-US" sz="2400" kern="1200" dirty="0"/>
        </a:p>
      </dsp:txBody>
      <dsp:txXfrm>
        <a:off x="0" y="2350287"/>
        <a:ext cx="4976813" cy="834210"/>
      </dsp:txXfrm>
    </dsp:sp>
    <dsp:sp modelId="{D64CB5D5-837D-47FC-9E42-A26D800BC695}">
      <dsp:nvSpPr>
        <dsp:cNvPr id="0" name=""/>
        <dsp:cNvSpPr/>
      </dsp:nvSpPr>
      <dsp:spPr>
        <a:xfrm>
          <a:off x="0" y="3184497"/>
          <a:ext cx="497681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rtlCol="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100" kern="1200"/>
            <a:t>Группа В</a:t>
          </a:r>
          <a:endParaRPr lang="en-US" sz="3100" kern="1200" dirty="0"/>
        </a:p>
      </dsp:txBody>
      <dsp:txXfrm>
        <a:off x="36296" y="3220793"/>
        <a:ext cx="4904221" cy="670943"/>
      </dsp:txXfrm>
    </dsp:sp>
    <dsp:sp modelId="{08B7B17B-8600-44B0-B235-389E5D71D804}">
      <dsp:nvSpPr>
        <dsp:cNvPr id="0" name=""/>
        <dsp:cNvSpPr/>
      </dsp:nvSpPr>
      <dsp:spPr>
        <a:xfrm>
          <a:off x="0" y="3928032"/>
          <a:ext cx="4976813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39370" rIns="220472" bIns="39370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" sz="2400" kern="1200"/>
            <a:t>Задача 1</a:t>
          </a:r>
          <a:endParaRPr lang="en-US" sz="2400" kern="1200" dirty="0"/>
        </a:p>
      </dsp:txBody>
      <dsp:txXfrm>
        <a:off x="0" y="3928032"/>
        <a:ext cx="4976813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23.04.2017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936" y="304800"/>
            <a:ext cx="7089514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598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4936" y="3108804"/>
            <a:ext cx="7089514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accent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06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29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8665" y="1600201"/>
            <a:ext cx="6399134" cy="2486025"/>
          </a:xfrm>
        </p:spPr>
        <p:txBody>
          <a:bodyPr anchor="b">
            <a:normAutofit/>
          </a:bodyPr>
          <a:lstStyle>
            <a:lvl1pPr>
              <a:defRPr sz="5198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78663" y="4105029"/>
            <a:ext cx="6399134" cy="914400"/>
          </a:xfrm>
        </p:spPr>
        <p:txBody>
          <a:bodyPr>
            <a:normAutofit/>
          </a:bodyPr>
          <a:lstStyle>
            <a:lvl1pPr marL="0" indent="0">
              <a:buNone/>
              <a:defRPr sz="1999">
                <a:solidFill>
                  <a:schemeClr val="accent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77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7638" y="1600200"/>
            <a:ext cx="4570809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6988" y="1600200"/>
            <a:ext cx="4570809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57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7638" y="1600200"/>
            <a:ext cx="4570809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7638" y="2505075"/>
            <a:ext cx="4570809" cy="33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6988" y="1600200"/>
            <a:ext cx="4570809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6988" y="2505075"/>
            <a:ext cx="4570809" cy="33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92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03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606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5311" y="2277477"/>
            <a:ext cx="2742487" cy="2322178"/>
          </a:xfrm>
        </p:spPr>
        <p:txBody>
          <a:bodyPr anchor="b">
            <a:normAutofit/>
          </a:bodyPr>
          <a:lstStyle>
            <a:lvl1pPr>
              <a:defRPr sz="2599"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476" y="533400"/>
            <a:ext cx="6856214" cy="48006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5312" y="4583188"/>
            <a:ext cx="2742486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93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5311" y="2277477"/>
            <a:ext cx="2742487" cy="2322178"/>
          </a:xfrm>
        </p:spPr>
        <p:txBody>
          <a:bodyPr anchor="b">
            <a:normAutofit/>
          </a:bodyPr>
          <a:lstStyle>
            <a:lvl1pPr>
              <a:defRPr sz="2599"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5312" y="4583188"/>
            <a:ext cx="2742486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476" y="533400"/>
            <a:ext cx="6856215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9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7745" y="647700"/>
            <a:ext cx="6627674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3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622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133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2445" y="304801"/>
            <a:ext cx="1715353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225" y="304801"/>
            <a:ext cx="750086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725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638" y="304800"/>
            <a:ext cx="9370159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7638" y="1600200"/>
            <a:ext cx="9370159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</a:t>
            </a:r>
            <a:r>
              <a:rPr lang="ru-RU" noProof="0" dirty="0"/>
              <a:t>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10" y="6505078"/>
            <a:ext cx="96378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79826" y="6505078"/>
            <a:ext cx="68746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77799" y="6280299"/>
            <a:ext cx="533260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4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38" indent="-228531" algn="l" defTabSz="914126" rtl="0" eaLnBrk="1" latinLnBrk="0" hangingPunct="1">
        <a:lnSpc>
          <a:spcPct val="90000"/>
        </a:lnSpc>
        <a:spcBef>
          <a:spcPts val="1799"/>
        </a:spcBef>
        <a:buSzPct val="80000"/>
        <a:buFont typeface="Wingdings" panose="05000000000000000000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94182" indent="-228531" algn="l" defTabSz="914126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indent="-228531" algn="l" defTabSz="914126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070" indent="-228531" algn="l" defTabSz="914126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014" indent="-228531" algn="l" defTabSz="914126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958" indent="-228531" algn="l" defTabSz="914126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3902" indent="-228531" algn="l" defTabSz="914126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846" indent="-228531" algn="l" defTabSz="914126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3790" indent="-228531" algn="l" defTabSz="914126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4133" y="2258445"/>
            <a:ext cx="8106824" cy="1446709"/>
          </a:xfrm>
        </p:spPr>
        <p:txBody>
          <a:bodyPr rtlCol="0">
            <a:noAutofit/>
          </a:bodyPr>
          <a:lstStyle/>
          <a:p>
            <a:pPr rtl="0"/>
            <a:r>
              <a:rPr lang="ru-RU" sz="4800" b="1" dirty="0"/>
              <a:t>Тема: «Ребенок и книга»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00" y="4581128"/>
            <a:ext cx="8826905" cy="2095128"/>
          </a:xfrm>
        </p:spPr>
        <p:txBody>
          <a:bodyPr rtlCol="0">
            <a:normAutofit fontScale="70000" lnSpcReduction="20000"/>
          </a:bodyPr>
          <a:lstStyle/>
          <a:p>
            <a:pPr lvl="0" algn="ctr" defTabSz="914400">
              <a:lnSpc>
                <a:spcPct val="100000"/>
              </a:lnSpc>
              <a:buSzTx/>
            </a:pPr>
            <a:endParaRPr lang="ru-RU" sz="2000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0000"/>
              </a:lnSpc>
              <a:buSzTx/>
            </a:pPr>
            <a:endParaRPr lang="ru-RU" sz="2000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0000"/>
              </a:lnSpc>
              <a:buSzTx/>
            </a:pPr>
            <a:endParaRPr lang="ru-RU" sz="2000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0000"/>
              </a:lnSpc>
              <a:buSzTx/>
            </a:pPr>
            <a:r>
              <a:rPr lang="ru-RU" sz="3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2016-2017 учебный год,  </a:t>
            </a:r>
          </a:p>
          <a:p>
            <a:pPr lvl="0" algn="ctr" defTabSz="914400">
              <a:lnSpc>
                <a:spcPct val="100000"/>
              </a:lnSpc>
              <a:buSzTx/>
            </a:pPr>
            <a:r>
              <a:rPr lang="ru-RU" sz="3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ОН для детей от 4 до 5 лет «Бабочка»</a:t>
            </a:r>
          </a:p>
          <a:p>
            <a:pPr algn="ctr" rtl="0"/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Мегион, 2017г.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6100" y="18701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Муниципальное бюджетное образовательное учреждение «Детский сад №2 «Рябинка»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0236" y="130649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Насипова Ирина Рафаиловна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работы: 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85648" y="94229"/>
          <a:ext cx="10941377" cy="6805710"/>
        </p:xfrm>
        <a:graphic>
          <a:graphicData uri="http://schemas.openxmlformats.org/drawingml/2006/table">
            <a:tbl>
              <a:tblPr firstCol="1" bandRow="1">
                <a:tableStyleId>{22838BEF-8BB2-4498-84A7-C5851F593DF1}</a:tableStyleId>
              </a:tblPr>
              <a:tblGrid>
                <a:gridCol w="1271257">
                  <a:extLst>
                    <a:ext uri="{9D8B030D-6E8A-4147-A177-3AD203B41FA5}">
                      <a16:colId xmlns:a16="http://schemas.microsoft.com/office/drawing/2014/main" val="3678329826"/>
                    </a:ext>
                  </a:extLst>
                </a:gridCol>
                <a:gridCol w="5584957">
                  <a:extLst>
                    <a:ext uri="{9D8B030D-6E8A-4147-A177-3AD203B41FA5}">
                      <a16:colId xmlns:a16="http://schemas.microsoft.com/office/drawing/2014/main" val="4138578255"/>
                    </a:ext>
                  </a:extLst>
                </a:gridCol>
                <a:gridCol w="4085163">
                  <a:extLst>
                    <a:ext uri="{9D8B030D-6E8A-4147-A177-3AD203B41FA5}">
                      <a16:colId xmlns:a16="http://schemas.microsoft.com/office/drawing/2014/main" val="4276358009"/>
                    </a:ext>
                  </a:extLst>
                </a:gridCol>
              </a:tblGrid>
              <a:tr h="7008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ОРГАНИЗАЦИИ  РАБОТЫ</a:t>
                      </a:r>
                      <a:r>
                        <a:rPr lang="ru-RU" sz="20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ВОСПИТАННИКАМИ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lang="ru-RU" sz="20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СЕМЬЯМИ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125677588"/>
                  </a:ext>
                </a:extLst>
              </a:tr>
              <a:tr h="2224461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Чтение сказок: русская народная «Заяц хвастун», украинская народная «Рукавичка», </a:t>
                      </a: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 и непосредственная образовательная деятельность с героями (по неделям): Заяц, Медведь </a:t>
                      </a: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Литературная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гостинная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«День добрых дел»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1-30 ноября 2016 года, выполнено)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мероприятия</a:t>
                      </a:r>
                      <a:r>
                        <a:rPr lang="ru-RU" sz="20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Книжкина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больница»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10-15</a:t>
                      </a:r>
                      <a:r>
                        <a:rPr lang="ru-RU" sz="20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ноября, 2016 года, выполнено)</a:t>
                      </a:r>
                      <a:endParaRPr lang="ru-RU" sz="20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71517477"/>
                  </a:ext>
                </a:extLst>
              </a:tr>
              <a:tr h="3879678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Инсценировка сказки «Три поросенка»</a:t>
                      </a: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Прослушивание</a:t>
                      </a:r>
                      <a:r>
                        <a:rPr lang="ru-RU" sz="20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аудиосказок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русские народные «Репка», «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Заюшкина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избушка», </a:t>
                      </a: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«Серебряное копытце», «Гуси –Лебеди».</a:t>
                      </a: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стихотворений по зиму, Новый год.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7-12</a:t>
                      </a:r>
                      <a:r>
                        <a:rPr lang="ru-RU" sz="20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декабря, 2016 года, выполнено</a:t>
                      </a:r>
                      <a:r>
                        <a:rPr lang="ru-RU" sz="20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 и непосредственная образовательная деятельность с героями (по неделям): Серебряное Копытце</a:t>
                      </a:r>
                    </a:p>
                    <a:p>
                      <a:pPr algn="ctr"/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(1-31</a:t>
                      </a:r>
                      <a:r>
                        <a:rPr lang="ru-RU" sz="20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декабря, 2016 г., выполнено)</a:t>
                      </a:r>
                      <a:endParaRPr lang="ru-RU" sz="20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Развлечение с семьями «Репка»</a:t>
                      </a:r>
                    </a:p>
                    <a:p>
                      <a:pPr algn="ctr"/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(декабрь</a:t>
                      </a:r>
                      <a:r>
                        <a:rPr lang="ru-RU" sz="20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2016, выполнено)</a:t>
                      </a:r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Новогодний утренник 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83103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30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42783" y="893"/>
          <a:ext cx="11112781" cy="6311289"/>
        </p:xfrm>
        <a:graphic>
          <a:graphicData uri="http://schemas.openxmlformats.org/drawingml/2006/table">
            <a:tbl>
              <a:tblPr firstCol="1" bandRow="1">
                <a:tableStyleId>{FABFCF23-3B69-468F-B69F-88F6DE6A72F2}</a:tableStyleId>
              </a:tblPr>
              <a:tblGrid>
                <a:gridCol w="1488687">
                  <a:extLst>
                    <a:ext uri="{9D8B030D-6E8A-4147-A177-3AD203B41FA5}">
                      <a16:colId xmlns:a16="http://schemas.microsoft.com/office/drawing/2014/main" val="1773922334"/>
                    </a:ext>
                  </a:extLst>
                </a:gridCol>
                <a:gridCol w="5524649">
                  <a:extLst>
                    <a:ext uri="{9D8B030D-6E8A-4147-A177-3AD203B41FA5}">
                      <a16:colId xmlns:a16="http://schemas.microsoft.com/office/drawing/2014/main" val="169411471"/>
                    </a:ext>
                  </a:extLst>
                </a:gridCol>
                <a:gridCol w="4099445">
                  <a:extLst>
                    <a:ext uri="{9D8B030D-6E8A-4147-A177-3AD203B41FA5}">
                      <a16:colId xmlns:a16="http://schemas.microsoft.com/office/drawing/2014/main" val="2894433537"/>
                    </a:ext>
                  </a:extLst>
                </a:gridCol>
              </a:tblGrid>
              <a:tr h="64277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 ОРГАНИЗАЦИИ РАБОТЫ С ВОСПИТАННИКАМИ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 ВЗАИМОДЕЙСТВИЯ</a:t>
                      </a:r>
                      <a:r>
                        <a:rPr lang="ru-RU" sz="18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СЕМЬЯМИ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127409443"/>
                  </a:ext>
                </a:extLst>
              </a:tr>
              <a:tr h="283390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сказок: русская народная «Лисичка-сестричка и волк», К.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Чуковсуого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«Ехали медведи..»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11-15 января, 2017 года, выполнено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 и непосредственная образовательная деятельность с героями (по неделям): Волк, Маша, Медведь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11-30 января, 2017 года,  выполнено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«Воспитание культуры общения через чтение художественной литературы»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января 2017 года, выполнено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 задание « Книжка-малышка»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 января – 10 апреля 2017 года, выполнено)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66701304"/>
                  </a:ext>
                </a:extLst>
              </a:tr>
              <a:tr h="2833902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Инсценировка сказки «Теремок»</a:t>
                      </a: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сказок Сутеева  : «Петушок и краски», «Елка».</a:t>
                      </a: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стихотворения А.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Барто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«Самолет»</a:t>
                      </a: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 и непосредственная образовательная деятельность с героями (по неделям): Аленушка, Лягушка, Петух, Колобок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родителей «Ребенок и книга»</a:t>
                      </a: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9-15</a:t>
                      </a:r>
                      <a:r>
                        <a:rPr lang="ru-RU" sz="20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февраля 2016 года</a:t>
                      </a:r>
                      <a:r>
                        <a:rPr lang="ru-RU" sz="20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для родителей «»</a:t>
                      </a:r>
                    </a:p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февраля 2016 года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33280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66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85676" y="77074"/>
          <a:ext cx="11359098" cy="7091674"/>
        </p:xfrm>
        <a:graphic>
          <a:graphicData uri="http://schemas.openxmlformats.org/drawingml/2006/table">
            <a:tbl>
              <a:tblPr firstCol="1" bandRow="1">
                <a:tableStyleId>{B301B821-A1FF-4177-AEE7-76D212191A09}</a:tableStyleId>
              </a:tblPr>
              <a:tblGrid>
                <a:gridCol w="1116039">
                  <a:extLst>
                    <a:ext uri="{9D8B030D-6E8A-4147-A177-3AD203B41FA5}">
                      <a16:colId xmlns:a16="http://schemas.microsoft.com/office/drawing/2014/main" val="4006006115"/>
                    </a:ext>
                  </a:extLst>
                </a:gridCol>
                <a:gridCol w="7920032">
                  <a:extLst>
                    <a:ext uri="{9D8B030D-6E8A-4147-A177-3AD203B41FA5}">
                      <a16:colId xmlns:a16="http://schemas.microsoft.com/office/drawing/2014/main" val="3949372264"/>
                    </a:ext>
                  </a:extLst>
                </a:gridCol>
                <a:gridCol w="2323027">
                  <a:extLst>
                    <a:ext uri="{9D8B030D-6E8A-4147-A177-3AD203B41FA5}">
                      <a16:colId xmlns:a16="http://schemas.microsoft.com/office/drawing/2014/main" val="2327585089"/>
                    </a:ext>
                  </a:extLst>
                </a:gridCol>
              </a:tblGrid>
              <a:tr h="822746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 ОРГАНИЗАЦИИ РАБОТЫ С ВОСПИТАННИКАМИ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 ВЗАИМОДЕЙСТВИЯ</a:t>
                      </a:r>
                      <a:r>
                        <a:rPr lang="ru-RU" sz="16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СЕМЬЯМИ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296006230"/>
                  </a:ext>
                </a:extLst>
              </a:tr>
              <a:tr h="218446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гостиная «Творчество»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6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марта 2017 года, выполнено)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русских народных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сказок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«Волк и семеро козлят», «Под грибом» </a:t>
                      </a:r>
                    </a:p>
                    <a:p>
                      <a:pPr algn="ctr"/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(12-19 марта,</a:t>
                      </a:r>
                      <a:r>
                        <a:rPr lang="ru-RU" sz="16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года, выполнено)</a:t>
                      </a:r>
                      <a:endParaRPr lang="ru-RU" sz="16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 и непосредственная образовательная деятельность с героями (по неделям): Волк, Бабочка, Муравей, Лягушка. Козленок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1-31 марта, 2017 года, выполнено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памятки для родителей «Почитай мне сказку».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марта 2017 года, выполнено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110623366"/>
                  </a:ext>
                </a:extLst>
              </a:tr>
              <a:tr h="301673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«Расскажи сказку по картинкам», «В книжном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магазине»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 апреля, 2017 года, выполнено)</a:t>
                      </a:r>
                    </a:p>
                    <a:p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Инсценировка сказки «Под грибом»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апреля,</a:t>
                      </a:r>
                      <a:r>
                        <a:rPr lang="ru-RU" sz="16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года, выполнено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сказок: русская народная сказка «Петушок и бобовое зернышко», «Петух, лиса и заяц»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(20,27 апреля,</a:t>
                      </a:r>
                      <a:r>
                        <a:rPr lang="ru-RU" sz="16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года, выполнено)</a:t>
                      </a:r>
                      <a:endParaRPr lang="ru-RU" sz="16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 и непосредственная образовательная деятельность с героями (по неделям): Петух, Лиса, Кот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1-30 апреля,</a:t>
                      </a:r>
                      <a:r>
                        <a:rPr lang="ru-RU" sz="16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года, выполнено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–смотр «Книжка-малышка своими руками»</a:t>
                      </a:r>
                    </a:p>
                    <a:p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(10-18 апреля 2017 г, выполнено)</a:t>
                      </a:r>
                    </a:p>
                    <a:p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Родительское собрание</a:t>
                      </a:r>
                    </a:p>
                    <a:p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«Ребенок и книга» 27.04.17 –в процессе)</a:t>
                      </a:r>
                    </a:p>
                    <a:p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газеты «Чтение в кругу семьи»</a:t>
                      </a:r>
                    </a:p>
                    <a:p>
                      <a:pPr algn="ctr"/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(24-28 апреля, 2017 года, в процессе)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734968664"/>
                  </a:ext>
                </a:extLst>
              </a:tr>
              <a:tr h="106652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Награждение победителей конкурса «Книга –своими руками» «Мой любимый сказочный герой» (</a:t>
                      </a:r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6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мая 2017 года, выполнено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проекта для родителей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6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мая, 2017 года, в процессе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97882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38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Макет двух объектов с таблицей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ru-RU" dirty="0"/>
              <a:t>Первый пункт списка</a:t>
            </a:r>
          </a:p>
          <a:p>
            <a:pPr rtl="0"/>
            <a:r>
              <a:rPr lang="ru-RU" dirty="0"/>
              <a:t>Второй пункт списка</a:t>
            </a:r>
          </a:p>
          <a:p>
            <a:pPr rtl="0"/>
            <a:r>
              <a:rPr lang="ru-RU" dirty="0"/>
              <a:t>Третий пункт списка</a:t>
            </a:r>
          </a:p>
        </p:txBody>
      </p:sp>
      <p:graphicFrame>
        <p:nvGraphicFramePr>
          <p:cNvPr id="6" name="Объект 5" descr="Образец таблицы с 3 столбцами и 4 строками" title="Таблица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4813373"/>
              </p:ext>
            </p:extLst>
          </p:nvPr>
        </p:nvGraphicFramePr>
        <p:xfrm>
          <a:off x="6297613" y="1701800"/>
          <a:ext cx="4976811" cy="2413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pPr rtl="0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/>
                        <a:t>Группа 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/>
                        <a:t>Группа 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Класс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Класс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rtl="0"/>
                      <a:r>
                        <a:rPr lang="ru-RU" dirty="0"/>
                        <a:t>Класс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Макет двух объектов со </a:t>
            </a:r>
            <a:r>
              <a:rPr lang="ru-RU" dirty="0" err="1"/>
              <a:t>SmartArt</a:t>
            </a:r>
            <a:endParaRPr lang="ru-RU" dirty="0"/>
          </a:p>
        </p:txBody>
      </p:sp>
      <p:graphicFrame>
        <p:nvGraphicFramePr>
          <p:cNvPr id="4" name="Объект 3" descr="Вертикальный маркированный список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3007413"/>
              </p:ext>
            </p:extLst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ru-RU" dirty="0"/>
              <a:t>Первый пункт списка</a:t>
            </a:r>
          </a:p>
          <a:p>
            <a:pPr rtl="0"/>
            <a:r>
              <a:rPr lang="ru-RU" dirty="0"/>
              <a:t>Второй пункт списка</a:t>
            </a:r>
          </a:p>
          <a:p>
            <a:pPr rtl="0"/>
            <a:r>
              <a:rPr lang="ru-RU" dirty="0"/>
              <a:t>Третий пункт списка</a:t>
            </a: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Текст 5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81844" y="3645024"/>
            <a:ext cx="7200800" cy="1152127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333333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Книги — корабли мысли, странствующие по волнам времени и бережно несущие свой драгоценный груз от поколения к поколению. </a:t>
            </a:r>
          </a:p>
          <a:p>
            <a:r>
              <a:rPr lang="ru-RU" sz="4000" b="1" i="1" dirty="0">
                <a:solidFill>
                  <a:srgbClr val="333333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Ф. Бэкон</a:t>
            </a:r>
            <a:endParaRPr lang="ru-RU" sz="4000" b="1" i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5" y="116632"/>
            <a:ext cx="11999069" cy="70567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4300" b="1" u="sng" dirty="0">
              <a:solidFill>
                <a:srgbClr val="DF5327">
                  <a:lumMod val="75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300" b="1" u="sng" dirty="0">
                <a:solidFill>
                  <a:srgbClr val="DF5327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Актуальность: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Известно, что читательский опыт начинает закладываться с самого раннего детства. Прививая любовь к книге, мы помогаем ребенку познавать окружающий мир и себя в нем, формировать нравственные чувства и оценки, развивать восприятие художественного слова.</a:t>
            </a:r>
            <a:b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заверениям ученых, XXI век будет веком новых ценностей, где капиталом станут не деньги, земля, орудия и средства производства, а знания, владение информацией и умение распорядиться ими. Чтобы современный ребенок был подготовлен к жизни, необходимо прививать  детям любовь художественному слову, уважение к книге, чтобы воспитывать грамотного читателя.</a:t>
            </a:r>
            <a:b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sz="3000" b="1" dirty="0">
                <a:solidFill>
                  <a:srgbClr val="DF5327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12190955" cy="1397000"/>
          </a:xfrm>
        </p:spPr>
        <p:txBody>
          <a:bodyPr rtlCol="0">
            <a:noAutofit/>
          </a:bodyPr>
          <a:lstStyle/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Развить устойчивый интерес к книге как самостоятельному, наглядному объекту литературы, создать условия для активного использования литературного опыта детей в их творческой деятельности. Помочь родителям осознать ценность детского чтения как эффективного средства образования и воспитания дошкольников.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7608"/>
            <a:ext cx="12071077" cy="43636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20000"/>
              </a:lnSpc>
            </a:pP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Поддерживать интерес к книгам, литературным, фольклорным и национальным произведениям различной тематики;</a:t>
            </a:r>
          </a:p>
          <a:p>
            <a:pPr algn="just">
              <a:lnSpc>
                <a:spcPct val="120000"/>
              </a:lnSpc>
            </a:pP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Закреплять представление о жанровых особенностях художественных произведений, развивать умение анализировать тексты;</a:t>
            </a:r>
          </a:p>
          <a:p>
            <a:pPr algn="just">
              <a:lnSpc>
                <a:spcPct val="120000"/>
              </a:lnSpc>
            </a:pP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Поощрять творческие проявления в ролевых играх по сюжетам литературных произведений, инсценировках и драматизациях, выразительном чтении стихов, рисовании и других видах деятельности;</a:t>
            </a:r>
          </a:p>
          <a:p>
            <a:pPr algn="just">
              <a:lnSpc>
                <a:spcPct val="120000"/>
              </a:lnSpc>
            </a:pP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Познакомить с историей создания книги, работой книжных издательств и библиотек, закреплять правила культурного обращения с книгой, поведения в библиотеке и книжном уголке;</a:t>
            </a:r>
          </a:p>
          <a:p>
            <a:pPr algn="just">
              <a:lnSpc>
                <a:spcPct val="120000"/>
              </a:lnSpc>
            </a:pP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Познакомить родителей с методами и приёмами приобщения детей к высокохудожественной литературе, с разными видами домашнего чтения</a:t>
            </a:r>
          </a:p>
          <a:p>
            <a:pPr algn="just">
              <a:lnSpc>
                <a:spcPct val="120000"/>
              </a:lnSpc>
            </a:pP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Вовлечь семью в единое образовательное пространство.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260648"/>
            <a:ext cx="11084907" cy="65973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</a:p>
          <a:p>
            <a:r>
              <a:rPr lang="ru-RU" sz="2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Владение родителями практическими умениями и навыками в воспитании будущего читателя;</a:t>
            </a:r>
          </a:p>
          <a:p>
            <a:r>
              <a:rPr lang="ru-RU" sz="2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Активное включение семей в участии в выставках, совместных мероприятиях с детьми, проводимых в детском саду;</a:t>
            </a:r>
          </a:p>
          <a:p>
            <a:r>
              <a:rPr lang="ru-RU" sz="2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Владение детьми культурно-гигиеническими навыками при работе с книгой (расстояние от глаз до текста, иллюстрации, осанка и т. п.);</a:t>
            </a:r>
          </a:p>
          <a:p>
            <a:r>
              <a:rPr lang="ru-RU" sz="2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Проявление устойчивого интереса к тематически разнообразным произведениям, биографии автора, истории создания книги, процессу чтения, в том числе к чтению с продолжением;</a:t>
            </a:r>
          </a:p>
          <a:p>
            <a:r>
              <a:rPr lang="ru-RU" sz="2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Описывание состояние героя, свое отношение к содержанию произведения, использование в своей речи средства интонационной выразительности;</a:t>
            </a:r>
          </a:p>
          <a:p>
            <a:r>
              <a:rPr lang="ru-RU" sz="2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Активное участие в процессах чтения, анализа, инсценировки прочитанных текстов, рассматривании иллюстраций;</a:t>
            </a:r>
          </a:p>
          <a:p>
            <a:r>
              <a:rPr lang="ru-RU" sz="2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продолжительно слушать чтение в коллективе сверстников не отвлекаясь (не менее 15 минут) и творчески использовать прочитанное;</a:t>
            </a:r>
          </a:p>
          <a:p>
            <a:r>
              <a:rPr lang="ru-RU" sz="2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запоминать, читать наизусть два-три стихотворения, называть любимые сказки и рассказы.</a:t>
            </a:r>
          </a:p>
          <a:p>
            <a:pPr marL="0" indent="0">
              <a:buNone/>
            </a:pPr>
            <a:r>
              <a:rPr lang="ru-RU" sz="32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деятельности:</a:t>
            </a:r>
          </a:p>
          <a:p>
            <a:r>
              <a:rPr lang="ru-RU" sz="2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«книжек-малышек», оформление книжного уголка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6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accent2"/>
                </a:solidFill>
              </a:rPr>
              <a:t>Этапы моей работы:</a:t>
            </a:r>
            <a:endParaRPr lang="ru-RU" dirty="0">
              <a:solidFill>
                <a:schemeClr val="accent2"/>
              </a:solidFill>
              <a:latin typeface="Euphemia"/>
            </a:endParaRPr>
          </a:p>
        </p:txBody>
      </p:sp>
      <p:graphicFrame>
        <p:nvGraphicFramePr>
          <p:cNvPr id="15" name="Объект 14" descr="Восходящий процесс"/>
          <p:cNvGraphicFramePr>
            <a:graphicFrameLocks noGrp="1"/>
          </p:cNvGraphicFramePr>
          <p:nvPr>
            <p:ph idx="1"/>
            <p:extLst/>
          </p:nvPr>
        </p:nvGraphicFramePr>
        <p:xfrm>
          <a:off x="2207638" y="1600676"/>
          <a:ext cx="9370159" cy="411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151" y="377032"/>
            <a:ext cx="9370159" cy="622690"/>
          </a:xfrm>
        </p:spPr>
        <p:txBody>
          <a:bodyPr>
            <a:normAutofit/>
          </a:bodyPr>
          <a:lstStyle/>
          <a:p>
            <a:r>
              <a:rPr lang="ru-RU" sz="2799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1: ОРГАНИЗАЦИОННО- ОЗНАКОМИТЕЛЬНЫЙ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637" y="1392009"/>
            <a:ext cx="9570477" cy="4703297"/>
          </a:xfrm>
        </p:spPr>
        <p:txBody>
          <a:bodyPr>
            <a:normAutofit/>
          </a:bodyPr>
          <a:lstStyle/>
          <a:p>
            <a:pPr marL="45706" indent="0" algn="just">
              <a:buNone/>
            </a:pPr>
            <a:r>
              <a:rPr lang="ru-RU" sz="31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Изучение методической литературы;</a:t>
            </a:r>
          </a:p>
          <a:p>
            <a:pPr marL="45706" indent="0" algn="just">
              <a:buNone/>
            </a:pPr>
            <a:r>
              <a:rPr lang="ru-RU" sz="31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Информация родителей o предстоящей деятельности;</a:t>
            </a:r>
          </a:p>
          <a:p>
            <a:pPr marL="45706" indent="0" algn="just">
              <a:buNone/>
            </a:pPr>
            <a:r>
              <a:rPr lang="ru-RU" sz="31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Подбор иллюстраций и фотоматериалов по теме проекта.</a:t>
            </a:r>
          </a:p>
          <a:p>
            <a:pPr marL="4570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46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094" y="1929204"/>
            <a:ext cx="7192677" cy="2485378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2: ОСНОВНОЙ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организации работы с воспитанниками и семьями</a:t>
            </a: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28471" y="186582"/>
          <a:ext cx="11169916" cy="6316080"/>
        </p:xfrm>
        <a:graphic>
          <a:graphicData uri="http://schemas.openxmlformats.org/drawingml/2006/table">
            <a:tbl>
              <a:tblPr firstCol="1" bandRow="1">
                <a:tableStyleId>{22838BEF-8BB2-4498-84A7-C5851F593DF1}</a:tableStyleId>
              </a:tblPr>
              <a:tblGrid>
                <a:gridCol w="1536264">
                  <a:extLst>
                    <a:ext uri="{9D8B030D-6E8A-4147-A177-3AD203B41FA5}">
                      <a16:colId xmlns:a16="http://schemas.microsoft.com/office/drawing/2014/main" val="304404854"/>
                    </a:ext>
                  </a:extLst>
                </a:gridCol>
                <a:gridCol w="5616963">
                  <a:extLst>
                    <a:ext uri="{9D8B030D-6E8A-4147-A177-3AD203B41FA5}">
                      <a16:colId xmlns:a16="http://schemas.microsoft.com/office/drawing/2014/main" val="553852866"/>
                    </a:ext>
                  </a:extLst>
                </a:gridCol>
                <a:gridCol w="4016689">
                  <a:extLst>
                    <a:ext uri="{9D8B030D-6E8A-4147-A177-3AD203B41FA5}">
                      <a16:colId xmlns:a16="http://schemas.microsoft.com/office/drawing/2014/main" val="1214484019"/>
                    </a:ext>
                  </a:extLst>
                </a:gridCol>
              </a:tblGrid>
              <a:tr h="7008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ОРГАНИЗАЦИИ  РАБОТЫ</a:t>
                      </a:r>
                      <a:r>
                        <a:rPr lang="ru-RU" sz="20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ВОСПИТАННИКАМИ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lang="ru-RU" sz="20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СЕМЬЯМИ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185692285"/>
                  </a:ext>
                </a:extLst>
              </a:tr>
              <a:tr h="2780794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детей по темам «Моя любимая книга» и «Мой любимый сказочный герой»</a:t>
                      </a:r>
                      <a:r>
                        <a:rPr lang="ru-RU" sz="18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(04.09.2016г., выполнено)</a:t>
                      </a:r>
                      <a:endParaRPr lang="ru-RU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Беседа на тему «Бережное хранение книг». Проведение игры «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Книжкина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больница».</a:t>
                      </a:r>
                    </a:p>
                    <a:p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15-20 сентября., выполнено)</a:t>
                      </a:r>
                    </a:p>
                    <a:p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Чтение фольклорных произведений: пословицы, прибаутки. (в течение месяца, выполнено)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родителей «Речевое развитие ребенка»</a:t>
                      </a:r>
                    </a:p>
                    <a:p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течение месяца, выполнено)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058559554"/>
                  </a:ext>
                </a:extLst>
              </a:tr>
              <a:tr h="283427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Инсценировка сказки «Теремок»</a:t>
                      </a:r>
                    </a:p>
                    <a:p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сказок: русские народные «Теремок»,(</a:t>
                      </a: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03.10.16г., выполнено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«Волк и лиса»(</a:t>
                      </a: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13.10.16г.,</a:t>
                      </a:r>
                      <a:r>
                        <a:rPr lang="ru-RU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выполнено</a:t>
                      </a:r>
                      <a:r>
                        <a:rPr lang="ru-RU" sz="18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«Заяц и еж» (</a:t>
                      </a: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23.10.16г., выполнено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 и непосредственная образовательная деятельность с героями (по неделям): Мышь, Лиса, Заяц, Еж (</a:t>
                      </a: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месяца, выполнено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конкурса и оформление выставки совместного рисунка детей и родителей «Мой любимый сказочный герой»</a:t>
                      </a:r>
                    </a:p>
                    <a:p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месяца, выполнено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sz="1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7177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328607"/>
      </p:ext>
    </p:extLst>
  </p:cSld>
  <p:clrMapOvr>
    <a:masterClrMapping/>
  </p:clrMapOvr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1070</Words>
  <Application>Microsoft Office PowerPoint</Application>
  <PresentationFormat>Произвольный</PresentationFormat>
  <Paragraphs>196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Euphemia</vt:lpstr>
      <vt:lpstr>Times New Roman</vt:lpstr>
      <vt:lpstr>Wingdings</vt:lpstr>
      <vt:lpstr>Книги в формате 16 x 9</vt:lpstr>
      <vt:lpstr>Children Happy 16x9</vt:lpstr>
      <vt:lpstr>Тема: «Ребенок и книга»</vt:lpstr>
      <vt:lpstr>Презентация PowerPoint</vt:lpstr>
      <vt:lpstr>Презентация PowerPoint</vt:lpstr>
      <vt:lpstr>Цель проекта: Развить устойчивый интерес к книге как самостоятельному, наглядному объекту литературы, создать условия для активного использования литературного опыта детей в их творческой деятельности. Помочь родителям осознать ценность детского чтения как эффективного средства образования и воспитания дошкольников.</vt:lpstr>
      <vt:lpstr>Презентация PowerPoint</vt:lpstr>
      <vt:lpstr>Этапы моей работы:</vt:lpstr>
      <vt:lpstr>ЭТАП 1: ОРГАНИЗАЦИОННО- ОЗНАКОМИТЕЛЬНЫЙ</vt:lpstr>
      <vt:lpstr>ЭТАП 2: ОСНОВНОЙ   Перспективный план организации работы с воспитанниками и семьями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Макет двух объектов с таблицей</vt:lpstr>
      <vt:lpstr>Макет двух объектов со SmartArt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2017-04-23T13:28:07Z</dcterms:created>
  <dcterms:modified xsi:type="dcterms:W3CDTF">2017-04-23T19:14:08Z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